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11"/>
  </p:notesMasterIdLst>
  <p:sldIdLst>
    <p:sldId id="256" r:id="rId2"/>
    <p:sldId id="268" r:id="rId3"/>
    <p:sldId id="258" r:id="rId4"/>
    <p:sldId id="259" r:id="rId5"/>
    <p:sldId id="260" r:id="rId6"/>
    <p:sldId id="262" r:id="rId7"/>
    <p:sldId id="263" r:id="rId8"/>
    <p:sldId id="269" r:id="rId9"/>
    <p:sldId id="27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51" autoAdjust="0"/>
    <p:restoredTop sz="94603" autoAdjust="0"/>
  </p:normalViewPr>
  <p:slideViewPr>
    <p:cSldViewPr>
      <p:cViewPr varScale="1">
        <p:scale>
          <a:sx n="83" d="100"/>
          <a:sy n="83" d="100"/>
        </p:scale>
        <p:origin x="-95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300"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5DFAB3-A950-4DB2-97C0-4896C1A0905C}" type="datetimeFigureOut">
              <a:rPr lang="en-US" smtClean="0"/>
              <a:t>9/22/2010</a:t>
            </a:fld>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BDDF12-A183-4F71-8263-E528DD31AD3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BDDF12-A183-4F71-8263-E528DD31AD3E}"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BDDF12-A183-4F71-8263-E528DD31AD3E}"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FAC57A-C81C-4F6E-984F-59272D577CA0}" type="datetimeFigureOut">
              <a:rPr lang="en-US" smtClean="0"/>
              <a:pPr/>
              <a:t>9/22/2010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92BAE75-87D1-4FC7-999D-04D6BD5DAB4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2BAE75-87D1-4FC7-999D-04D6BD5DAB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2BAE75-87D1-4FC7-999D-04D6BD5DAB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2BAE75-87D1-4FC7-999D-04D6BD5DAB4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2BAE75-87D1-4FC7-999D-04D6BD5DAB4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2BAE75-87D1-4FC7-999D-04D6BD5DAB4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2BAE75-87D1-4FC7-999D-04D6BD5DAB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2BAE75-87D1-4FC7-999D-04D6BD5DAB4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0FAC57A-C81C-4F6E-984F-59272D577CA0}" type="datetimeFigureOut">
              <a:rPr lang="en-US" smtClean="0"/>
              <a:pPr/>
              <a:t>9/22/2010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2BAE75-87D1-4FC7-999D-04D6BD5DAB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0FAC57A-C81C-4F6E-984F-59272D577CA0}" type="datetimeFigureOut">
              <a:rPr lang="en-US" smtClean="0"/>
              <a:pPr/>
              <a:t>9/22/2010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2BAE75-87D1-4FC7-999D-04D6BD5DAB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0FAC57A-C81C-4F6E-984F-59272D577CA0}" type="datetimeFigureOut">
              <a:rPr lang="en-US" smtClean="0"/>
              <a:pPr/>
              <a:t>9/22/2010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92BAE75-87D1-4FC7-999D-04D6BD5DAB48}"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0FAC57A-C81C-4F6E-984F-59272D577CA0}" type="datetimeFigureOut">
              <a:rPr lang="en-US" smtClean="0"/>
              <a:pPr/>
              <a:t>9/22/2010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92BAE75-87D1-4FC7-999D-04D6BD5DAB4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The History of the Telephone</a:t>
            </a:r>
            <a:endParaRPr lang="en-US" dirty="0"/>
          </a:p>
        </p:txBody>
      </p:sp>
      <p:sp>
        <p:nvSpPr>
          <p:cNvPr id="3" name="Subtitle 2"/>
          <p:cNvSpPr>
            <a:spLocks noGrp="1"/>
          </p:cNvSpPr>
          <p:nvPr>
            <p:ph type="subTitle" idx="1"/>
          </p:nvPr>
        </p:nvSpPr>
        <p:spPr/>
        <p:txBody>
          <a:bodyPr/>
          <a:lstStyle/>
          <a:p>
            <a:pPr algn="ctr"/>
            <a:r>
              <a:rPr lang="en-US" dirty="0" smtClean="0">
                <a:solidFill>
                  <a:schemeClr val="bg1"/>
                </a:solidFill>
              </a:rPr>
              <a:t>Technology evolution timeline. </a:t>
            </a:r>
          </a:p>
          <a:p>
            <a:pPr algn="ctr"/>
            <a:r>
              <a:rPr lang="en-US" dirty="0" smtClean="0">
                <a:solidFill>
                  <a:schemeClr val="bg1"/>
                </a:solidFill>
              </a:rPr>
              <a:t>By </a:t>
            </a:r>
            <a:r>
              <a:rPr lang="en-US" dirty="0" err="1" smtClean="0">
                <a:solidFill>
                  <a:schemeClr val="bg1"/>
                </a:solidFill>
              </a:rPr>
              <a:t>Jakeira</a:t>
            </a:r>
            <a:r>
              <a:rPr lang="en-US" dirty="0" smtClean="0">
                <a:solidFill>
                  <a:schemeClr val="bg1"/>
                </a:solidFill>
              </a:rPr>
              <a:t> Frost</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Content Placeholder 5" descr="thomas_edison.jpg"/>
          <p:cNvPicPr>
            <a:picLocks noGrp="1" noChangeAspect="1"/>
          </p:cNvPicPr>
          <p:nvPr>
            <p:ph idx="1"/>
          </p:nvPr>
        </p:nvPicPr>
        <p:blipFill>
          <a:blip r:embed="rId3" cstate="print"/>
          <a:stretch>
            <a:fillRect/>
          </a:stretch>
        </p:blipFill>
        <p:spPr>
          <a:xfrm>
            <a:off x="2971800" y="1447800"/>
            <a:ext cx="3572494" cy="4572000"/>
          </a:xfrm>
          <a:prstGeom prst="rect">
            <a:avLst/>
          </a:prstGeom>
          <a:ln>
            <a:noFill/>
          </a:ln>
          <a:effectLst>
            <a:softEdge rad="112500"/>
          </a:effectLst>
        </p:spPr>
      </p:pic>
      <p:sp>
        <p:nvSpPr>
          <p:cNvPr id="2" name="Title 1"/>
          <p:cNvSpPr>
            <a:spLocks noGrp="1"/>
          </p:cNvSpPr>
          <p:nvPr>
            <p:ph type="title"/>
          </p:nvPr>
        </p:nvSpPr>
        <p:spPr/>
        <p:txBody>
          <a:bodyPr/>
          <a:lstStyle/>
          <a:p>
            <a:pPr algn="ctr"/>
            <a:r>
              <a:rPr lang="en-US" dirty="0" smtClean="0"/>
              <a:t>The Inventors</a:t>
            </a:r>
            <a:endParaRPr lang="en-US" dirty="0"/>
          </a:p>
        </p:txBody>
      </p:sp>
      <p:pic>
        <p:nvPicPr>
          <p:cNvPr id="7" name="Picture 6" descr="Alexander_Graham_Bell_in_colors.jpg"/>
          <p:cNvPicPr>
            <a:picLocks noChangeAspect="1"/>
          </p:cNvPicPr>
          <p:nvPr/>
        </p:nvPicPr>
        <p:blipFill>
          <a:blip r:embed="rId4" cstate="print"/>
          <a:stretch>
            <a:fillRect/>
          </a:stretch>
        </p:blipFill>
        <p:spPr>
          <a:xfrm>
            <a:off x="1066800" y="3581400"/>
            <a:ext cx="2183594" cy="3276600"/>
          </a:xfrm>
          <a:prstGeom prst="rect">
            <a:avLst/>
          </a:prstGeom>
          <a:ln>
            <a:noFill/>
          </a:ln>
          <a:effectLst>
            <a:outerShdw blurRad="190500" algn="tl" rotWithShape="0">
              <a:srgbClr val="000000">
                <a:alpha val="70000"/>
              </a:srgbClr>
            </a:outerShdw>
          </a:effectLst>
        </p:spPr>
      </p:pic>
      <p:pic>
        <p:nvPicPr>
          <p:cNvPr id="8" name="Picture 7" descr="Samuel-Morse.jpg"/>
          <p:cNvPicPr>
            <a:picLocks noChangeAspect="1"/>
          </p:cNvPicPr>
          <p:nvPr/>
        </p:nvPicPr>
        <p:blipFill>
          <a:blip r:embed="rId5" cstate="print"/>
          <a:stretch>
            <a:fillRect/>
          </a:stretch>
        </p:blipFill>
        <p:spPr>
          <a:xfrm>
            <a:off x="6324600" y="4038600"/>
            <a:ext cx="1913620" cy="2819400"/>
          </a:xfrm>
          <a:prstGeom prst="rect">
            <a:avLst/>
          </a:prstGeom>
          <a:ln>
            <a:noFill/>
          </a:ln>
          <a:effectLst>
            <a:softEdge rad="112500"/>
          </a:effectLst>
        </p:spPr>
      </p:pic>
      <p:pic>
        <p:nvPicPr>
          <p:cNvPr id="9" name="Picture 8" descr="who-invented-the-cell-phone-worlds-first-cell-phone.jpg"/>
          <p:cNvPicPr>
            <a:picLocks noChangeAspect="1"/>
          </p:cNvPicPr>
          <p:nvPr/>
        </p:nvPicPr>
        <p:blipFill>
          <a:blip r:embed="rId6" cstate="print"/>
          <a:stretch>
            <a:fillRect/>
          </a:stretch>
        </p:blipFill>
        <p:spPr>
          <a:xfrm>
            <a:off x="6934200" y="685800"/>
            <a:ext cx="1971675" cy="2628900"/>
          </a:xfrm>
          <a:prstGeom prst="rect">
            <a:avLst/>
          </a:prstGeom>
          <a:ln>
            <a:noFill/>
          </a:ln>
          <a:effectLst>
            <a:outerShdw blurRad="190500" algn="tl" rotWithShape="0">
              <a:srgbClr val="000000">
                <a:alpha val="70000"/>
              </a:srgbClr>
            </a:outerShdw>
          </a:effectLst>
        </p:spPr>
      </p:pic>
      <p:pic>
        <p:nvPicPr>
          <p:cNvPr id="10" name="Picture 9" descr="Chappe.jpg"/>
          <p:cNvPicPr>
            <a:picLocks noChangeAspect="1"/>
          </p:cNvPicPr>
          <p:nvPr/>
        </p:nvPicPr>
        <p:blipFill>
          <a:blip r:embed="rId7" cstate="print"/>
          <a:stretch>
            <a:fillRect/>
          </a:stretch>
        </p:blipFill>
        <p:spPr>
          <a:xfrm>
            <a:off x="304800" y="1524000"/>
            <a:ext cx="2209800" cy="2552838"/>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edison.bmp"/>
          <p:cNvPicPr>
            <a:picLocks noGrp="1" noChangeAspect="1"/>
          </p:cNvPicPr>
          <p:nvPr>
            <p:ph sz="half" idx="1"/>
          </p:nvPr>
        </p:nvPicPr>
        <p:blipFill>
          <a:blip r:embed="rId2" cstate="print"/>
          <a:stretch>
            <a:fillRect/>
          </a:stretch>
        </p:blipFill>
        <p:spPr>
          <a:xfrm>
            <a:off x="609600" y="1371600"/>
            <a:ext cx="3854614" cy="4958700"/>
          </a:xfrm>
          <a:prstGeom prst="rect">
            <a:avLst/>
          </a:prstGeom>
          <a:ln>
            <a:noFill/>
          </a:ln>
          <a:effectLst>
            <a:softEdge rad="112500"/>
          </a:effectLst>
        </p:spPr>
      </p:pic>
      <p:sp>
        <p:nvSpPr>
          <p:cNvPr id="6" name="Content Placeholder 5"/>
          <p:cNvSpPr>
            <a:spLocks noGrp="1"/>
          </p:cNvSpPr>
          <p:nvPr>
            <p:ph sz="half" idx="2"/>
          </p:nvPr>
        </p:nvSpPr>
        <p:spPr/>
        <p:txBody>
          <a:bodyPr>
            <a:normAutofit fontScale="70000" lnSpcReduction="20000"/>
          </a:bodyPr>
          <a:lstStyle/>
          <a:p>
            <a:r>
              <a:rPr lang="en-US" dirty="0" smtClean="0">
                <a:solidFill>
                  <a:schemeClr val="bg1">
                    <a:lumMod val="95000"/>
                    <a:lumOff val="5000"/>
                  </a:schemeClr>
                </a:solidFill>
              </a:rPr>
              <a:t>Thomas Edison </a:t>
            </a:r>
            <a:r>
              <a:rPr lang="en-US" dirty="0" smtClean="0"/>
              <a:t>invented electricity, along with over 1000 </a:t>
            </a:r>
            <a:r>
              <a:rPr lang="en-US" dirty="0" smtClean="0"/>
              <a:t>other </a:t>
            </a:r>
            <a:r>
              <a:rPr lang="en-US" dirty="0" smtClean="0"/>
              <a:t>inventions throughout his lifetime.</a:t>
            </a:r>
          </a:p>
          <a:p>
            <a:r>
              <a:rPr lang="en-US" dirty="0" smtClean="0"/>
              <a:t>He developed a complete electrical </a:t>
            </a:r>
            <a:r>
              <a:rPr lang="en-US" dirty="0" smtClean="0"/>
              <a:t>system. </a:t>
            </a:r>
          </a:p>
          <a:p>
            <a:r>
              <a:rPr lang="en-US" dirty="0" smtClean="0"/>
              <a:t>Electricity </a:t>
            </a:r>
            <a:r>
              <a:rPr lang="en-US" dirty="0" smtClean="0"/>
              <a:t>is a form of energy involving the flow of electrons</a:t>
            </a:r>
            <a:r>
              <a:rPr lang="en-US" dirty="0" smtClean="0"/>
              <a:t>. Edison found a way to store energy for the everyday use of</a:t>
            </a:r>
            <a:r>
              <a:rPr lang="en-US" dirty="0" smtClean="0"/>
              <a:t> </a:t>
            </a:r>
            <a:r>
              <a:rPr lang="en-US" dirty="0" smtClean="0"/>
              <a:t>electricity by creating a generator.</a:t>
            </a:r>
          </a:p>
          <a:p>
            <a:r>
              <a:rPr lang="en-US" dirty="0" smtClean="0"/>
              <a:t>In the 1870’s Edison </a:t>
            </a:r>
            <a:r>
              <a:rPr lang="en-US" dirty="0" smtClean="0"/>
              <a:t>built a DC (direct current) electric </a:t>
            </a:r>
            <a:r>
              <a:rPr lang="en-US" dirty="0" smtClean="0"/>
              <a:t>generator. He </a:t>
            </a:r>
            <a:r>
              <a:rPr lang="en-US" dirty="0" smtClean="0"/>
              <a:t>t</a:t>
            </a:r>
            <a:r>
              <a:rPr lang="en-US" dirty="0" smtClean="0"/>
              <a:t>hen </a:t>
            </a:r>
            <a:r>
              <a:rPr lang="en-US" dirty="0" smtClean="0"/>
              <a:t>provided all of New </a:t>
            </a:r>
            <a:r>
              <a:rPr lang="en-US" dirty="0" smtClean="0"/>
              <a:t>York with </a:t>
            </a:r>
            <a:r>
              <a:rPr lang="en-US" dirty="0" smtClean="0"/>
              <a:t>electricity.</a:t>
            </a:r>
            <a:endParaRPr lang="en-US" dirty="0"/>
          </a:p>
        </p:txBody>
      </p:sp>
      <p:sp>
        <p:nvSpPr>
          <p:cNvPr id="4" name="Title 3"/>
          <p:cNvSpPr>
            <a:spLocks noGrp="1"/>
          </p:cNvSpPr>
          <p:nvPr>
            <p:ph type="title"/>
          </p:nvPr>
        </p:nvSpPr>
        <p:spPr/>
        <p:txBody>
          <a:bodyPr/>
          <a:lstStyle/>
          <a:p>
            <a:pPr algn="ctr"/>
            <a:r>
              <a:rPr lang="en-US" dirty="0" smtClean="0"/>
              <a:t>The Invention of Electricity</a:t>
            </a:r>
            <a:endParaRPr lang="en-US" dirty="0"/>
          </a:p>
        </p:txBody>
      </p:sp>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752600"/>
            <a:ext cx="4038600" cy="4525963"/>
          </a:xfrm>
        </p:spPr>
        <p:txBody>
          <a:bodyPr>
            <a:normAutofit fontScale="55000" lnSpcReduction="20000"/>
          </a:bodyPr>
          <a:lstStyle/>
          <a:p>
            <a:r>
              <a:rPr lang="en-US" dirty="0" smtClean="0"/>
              <a:t>The invention of electricity lead many other inventions such as the television and computers.</a:t>
            </a:r>
          </a:p>
          <a:p>
            <a:r>
              <a:rPr lang="en-US" dirty="0" smtClean="0"/>
              <a:t>Among other inventions in the 19</a:t>
            </a:r>
            <a:r>
              <a:rPr lang="en-US" baseline="30000" dirty="0" smtClean="0"/>
              <a:t>th</a:t>
            </a:r>
            <a:r>
              <a:rPr lang="en-US" dirty="0" smtClean="0"/>
              <a:t> century the telegraph was invented electric telegraph was invented in 1809 by </a:t>
            </a:r>
            <a:r>
              <a:rPr lang="en-US" dirty="0" smtClean="0">
                <a:solidFill>
                  <a:schemeClr val="bg1">
                    <a:lumMod val="95000"/>
                    <a:lumOff val="5000"/>
                  </a:schemeClr>
                </a:solidFill>
              </a:rPr>
              <a:t>Samuel Morse</a:t>
            </a:r>
            <a:r>
              <a:rPr lang="en-US" dirty="0" smtClean="0"/>
              <a:t>.</a:t>
            </a:r>
          </a:p>
          <a:p>
            <a:r>
              <a:rPr lang="en-US" dirty="0" smtClean="0"/>
              <a:t>The electric telegraph is a outmoded communication system that transmitted electric signals over wires from location to location that translated into a message.</a:t>
            </a:r>
          </a:p>
          <a:p>
            <a:r>
              <a:rPr lang="en-US" dirty="0" smtClean="0"/>
              <a:t>The machine used 35 wires with gold electrodes in water and at the receiving end 2000 feet, the message was read by the amount of gas caused by electrolysis.</a:t>
            </a:r>
          </a:p>
          <a:p>
            <a:r>
              <a:rPr lang="en-US" dirty="0" smtClean="0">
                <a:solidFill>
                  <a:schemeClr val="bg1">
                    <a:lumMod val="95000"/>
                    <a:lumOff val="5000"/>
                  </a:schemeClr>
                </a:solidFill>
              </a:rPr>
              <a:t>Claude </a:t>
            </a:r>
            <a:r>
              <a:rPr lang="en-US" dirty="0" err="1" smtClean="0">
                <a:solidFill>
                  <a:schemeClr val="bg1">
                    <a:lumMod val="95000"/>
                    <a:lumOff val="5000"/>
                  </a:schemeClr>
                </a:solidFill>
              </a:rPr>
              <a:t>Chappe</a:t>
            </a:r>
            <a:r>
              <a:rPr lang="en-US" dirty="0" smtClean="0">
                <a:solidFill>
                  <a:schemeClr val="bg1">
                    <a:lumMod val="95000"/>
                    <a:lumOff val="5000"/>
                  </a:schemeClr>
                </a:solidFill>
              </a:rPr>
              <a:t> </a:t>
            </a:r>
            <a:r>
              <a:rPr lang="en-US" dirty="0" smtClean="0"/>
              <a:t>invented the original, non-electric telegraph in 1791.</a:t>
            </a:r>
          </a:p>
          <a:p>
            <a:endParaRPr lang="en-US" dirty="0"/>
          </a:p>
        </p:txBody>
      </p:sp>
      <p:pic>
        <p:nvPicPr>
          <p:cNvPr id="12" name="Content Placeholder 11" descr="Telegraph.gif"/>
          <p:cNvPicPr>
            <a:picLocks noGrp="1" noChangeAspect="1"/>
          </p:cNvPicPr>
          <p:nvPr>
            <p:ph sz="half" idx="2"/>
          </p:nvPr>
        </p:nvPicPr>
        <p:blipFill>
          <a:blip r:embed="rId2" cstate="print"/>
          <a:stretch>
            <a:fillRect/>
          </a:stretch>
        </p:blipFill>
        <p:spPr>
          <a:xfrm>
            <a:off x="4191000" y="2057400"/>
            <a:ext cx="4798316" cy="4125119"/>
          </a:xfrm>
          <a:prstGeom prst="rect">
            <a:avLst/>
          </a:prstGeom>
        </p:spPr>
      </p:pic>
      <p:sp>
        <p:nvSpPr>
          <p:cNvPr id="2" name="Title 1"/>
          <p:cNvSpPr>
            <a:spLocks noGrp="1"/>
          </p:cNvSpPr>
          <p:nvPr>
            <p:ph type="title"/>
          </p:nvPr>
        </p:nvSpPr>
        <p:spPr>
          <a:xfrm>
            <a:off x="609600" y="457200"/>
            <a:ext cx="8229600" cy="1143000"/>
          </a:xfrm>
        </p:spPr>
        <p:txBody>
          <a:bodyPr/>
          <a:lstStyle/>
          <a:p>
            <a:pPr algn="ctr"/>
            <a:r>
              <a:rPr lang="en-US" dirty="0" smtClean="0"/>
              <a:t>The Invention of the Telegraph</a:t>
            </a:r>
            <a:endParaRPr lang="en-US" dirty="0"/>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lexander_graham_bell telephone..jpg"/>
          <p:cNvPicPr>
            <a:picLocks noGrp="1" noChangeAspect="1"/>
          </p:cNvPicPr>
          <p:nvPr>
            <p:ph sz="half" idx="1"/>
          </p:nvPr>
        </p:nvPicPr>
        <p:blipFill>
          <a:blip r:embed="rId2" cstate="print"/>
          <a:stretch>
            <a:fillRect/>
          </a:stretch>
        </p:blipFill>
        <p:spPr>
          <a:xfrm>
            <a:off x="228600" y="1447800"/>
            <a:ext cx="4343400" cy="4061187"/>
          </a:xfrm>
          <a:prstGeom prst="rect">
            <a:avLst/>
          </a:prstGeom>
          <a:ln>
            <a:noFill/>
          </a:ln>
          <a:effectLst>
            <a:outerShdw blurRad="190500" algn="tl" rotWithShape="0">
              <a:srgbClr val="000000">
                <a:alpha val="70000"/>
              </a:srgbClr>
            </a:outerShdw>
          </a:effectLst>
        </p:spPr>
      </p:pic>
      <p:sp>
        <p:nvSpPr>
          <p:cNvPr id="4" name="Content Placeholder 3"/>
          <p:cNvSpPr>
            <a:spLocks noGrp="1"/>
          </p:cNvSpPr>
          <p:nvPr>
            <p:ph sz="half" idx="2"/>
          </p:nvPr>
        </p:nvSpPr>
        <p:spPr>
          <a:xfrm>
            <a:off x="4648200" y="1752600"/>
            <a:ext cx="4038600" cy="4254691"/>
          </a:xfrm>
        </p:spPr>
        <p:txBody>
          <a:bodyPr>
            <a:normAutofit fontScale="55000" lnSpcReduction="20000"/>
          </a:bodyPr>
          <a:lstStyle/>
          <a:p>
            <a:r>
              <a:rPr lang="en-US" dirty="0" smtClean="0">
                <a:solidFill>
                  <a:schemeClr val="bg1">
                    <a:lumMod val="95000"/>
                    <a:lumOff val="5000"/>
                  </a:schemeClr>
                </a:solidFill>
              </a:rPr>
              <a:t>Alexander Graham Bell </a:t>
            </a:r>
            <a:r>
              <a:rPr lang="en-US" dirty="0" smtClean="0"/>
              <a:t>invented the first telephone.</a:t>
            </a:r>
          </a:p>
          <a:p>
            <a:r>
              <a:rPr lang="en-US" dirty="0" smtClean="0"/>
              <a:t>Patent No. 174,465 was issued to Bell in 1876, and it became recognized as the most valuable patent in history.</a:t>
            </a:r>
          </a:p>
          <a:p>
            <a:r>
              <a:rPr lang="en-US" dirty="0" smtClean="0"/>
              <a:t>In the 1870’s the telephone was invented by Alexander Bell and Elisha Gray. Bell obtained the patent just hours before Gray and was pronounced the inventor of the telephone. Although Gray still gets reorganization for his invention.</a:t>
            </a:r>
          </a:p>
          <a:p>
            <a:r>
              <a:rPr lang="en-US" dirty="0" smtClean="0"/>
              <a:t>Bell was a pioneer in the field of telecommunications.</a:t>
            </a:r>
          </a:p>
          <a:p>
            <a:r>
              <a:rPr lang="en-US" dirty="0" smtClean="0"/>
              <a:t>The telegraph and telephone are both wire-based electrical systems. Bell's accomplishment with the telephone came as a  result of his attempts to improve the telegraph.</a:t>
            </a:r>
            <a:endParaRPr lang="en-US" dirty="0"/>
          </a:p>
        </p:txBody>
      </p:sp>
      <p:sp>
        <p:nvSpPr>
          <p:cNvPr id="2" name="Title 1"/>
          <p:cNvSpPr>
            <a:spLocks noGrp="1"/>
          </p:cNvSpPr>
          <p:nvPr>
            <p:ph type="title"/>
          </p:nvPr>
        </p:nvSpPr>
        <p:spPr/>
        <p:txBody>
          <a:bodyPr/>
          <a:lstStyle/>
          <a:p>
            <a:pPr algn="ctr"/>
            <a:r>
              <a:rPr lang="en-US" dirty="0" smtClean="0"/>
              <a:t>The Invention of the Telephone</a:t>
            </a:r>
            <a:endParaRPr lang="en-US" dirty="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600200"/>
            <a:ext cx="4038600" cy="4525963"/>
          </a:xfrm>
        </p:spPr>
        <p:txBody>
          <a:bodyPr>
            <a:normAutofit fontScale="55000" lnSpcReduction="20000"/>
          </a:bodyPr>
          <a:lstStyle/>
          <a:p>
            <a:r>
              <a:rPr lang="en-US" dirty="0" smtClean="0">
                <a:solidFill>
                  <a:schemeClr val="bg1"/>
                </a:solidFill>
              </a:rPr>
              <a:t>Martin Cooper </a:t>
            </a:r>
            <a:r>
              <a:rPr lang="en-US" dirty="0" smtClean="0"/>
              <a:t>is the inventor of the first cell phone. April 3, 1973 marks the day that the first call on a portable cellular phone. </a:t>
            </a:r>
          </a:p>
          <a:p>
            <a:r>
              <a:rPr lang="en-US" dirty="0" smtClean="0"/>
              <a:t>In 1947, AT&amp;T's research arm, Bell Laboratories, introduced the idea of cellular communications.</a:t>
            </a:r>
          </a:p>
          <a:p>
            <a:r>
              <a:rPr lang="en-US" dirty="0" smtClean="0"/>
              <a:t>Cooper is a former general manager for the systems division at Motorola. During the 1960’s and early 70’s, Motorola and Bell Labs were in a race to incorporate the technology into handy devices. </a:t>
            </a:r>
          </a:p>
          <a:p>
            <a:endParaRPr lang="en-US" dirty="0" smtClean="0"/>
          </a:p>
          <a:p>
            <a:pPr>
              <a:buNone/>
            </a:pPr>
            <a:r>
              <a:rPr lang="en-US" dirty="0" smtClean="0"/>
              <a:t>   “As I walked down the street while talking on the phone, sophisticated New Yorkers gaped at the sight of someone actually moving around while making a phone call.” </a:t>
            </a:r>
          </a:p>
          <a:p>
            <a:pPr algn="r">
              <a:buNone/>
            </a:pPr>
            <a:r>
              <a:rPr lang="en-US" dirty="0" smtClean="0"/>
              <a:t>               – Martin Cooper</a:t>
            </a:r>
            <a:endParaRPr lang="en-US" dirty="0"/>
          </a:p>
        </p:txBody>
      </p:sp>
      <p:sp>
        <p:nvSpPr>
          <p:cNvPr id="2" name="Title 1"/>
          <p:cNvSpPr>
            <a:spLocks noGrp="1"/>
          </p:cNvSpPr>
          <p:nvPr>
            <p:ph type="title"/>
          </p:nvPr>
        </p:nvSpPr>
        <p:spPr/>
        <p:txBody>
          <a:bodyPr/>
          <a:lstStyle/>
          <a:p>
            <a:pPr algn="ctr"/>
            <a:r>
              <a:rPr lang="en-US" dirty="0" smtClean="0"/>
              <a:t>The Invention of the Cell Phone</a:t>
            </a:r>
            <a:endParaRPr lang="en-US" dirty="0"/>
          </a:p>
        </p:txBody>
      </p:sp>
      <p:pic>
        <p:nvPicPr>
          <p:cNvPr id="7" name="Content Placeholder 6" descr="first+cell+phone.jpg"/>
          <p:cNvPicPr>
            <a:picLocks noGrp="1" noChangeAspect="1"/>
          </p:cNvPicPr>
          <p:nvPr>
            <p:ph sz="half" idx="2"/>
          </p:nvPr>
        </p:nvPicPr>
        <p:blipFill>
          <a:blip r:embed="rId2" cstate="print"/>
          <a:stretch>
            <a:fillRect/>
          </a:stretch>
        </p:blipFill>
        <p:spPr>
          <a:xfrm>
            <a:off x="4495800" y="1752600"/>
            <a:ext cx="4371975" cy="4077494"/>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Since the invention of </a:t>
            </a:r>
            <a:r>
              <a:rPr lang="en-US" dirty="0" smtClean="0">
                <a:solidFill>
                  <a:schemeClr val="bg1"/>
                </a:solidFill>
              </a:rPr>
              <a:t>electricity</a:t>
            </a:r>
            <a:r>
              <a:rPr lang="en-US" dirty="0" smtClean="0"/>
              <a:t>, it has become </a:t>
            </a:r>
            <a:r>
              <a:rPr lang="en-US" dirty="0" smtClean="0"/>
              <a:t>a basic part of </a:t>
            </a:r>
            <a:r>
              <a:rPr lang="en-US" dirty="0" smtClean="0"/>
              <a:t>human nature </a:t>
            </a:r>
            <a:r>
              <a:rPr lang="en-US" dirty="0" smtClean="0"/>
              <a:t>and it is one of our most widely used forms of energy</a:t>
            </a:r>
            <a:r>
              <a:rPr lang="en-US" dirty="0" smtClean="0"/>
              <a:t>. As a result of electricity, technology in general has made a spectacular transformation.</a:t>
            </a:r>
          </a:p>
          <a:p>
            <a:r>
              <a:rPr lang="en-US" dirty="0" smtClean="0"/>
              <a:t>As a result of the invention of the </a:t>
            </a:r>
            <a:r>
              <a:rPr lang="en-US" dirty="0" smtClean="0">
                <a:solidFill>
                  <a:schemeClr val="bg1"/>
                </a:solidFill>
              </a:rPr>
              <a:t>telegraph </a:t>
            </a:r>
            <a:r>
              <a:rPr lang="en-US" dirty="0" smtClean="0"/>
              <a:t>and the great efforts of many scientist, the telephone was invented. </a:t>
            </a:r>
          </a:p>
          <a:p>
            <a:r>
              <a:rPr lang="en-US" dirty="0" smtClean="0"/>
              <a:t>Improvements of the </a:t>
            </a:r>
            <a:r>
              <a:rPr lang="en-US" dirty="0" smtClean="0">
                <a:solidFill>
                  <a:schemeClr val="bg1"/>
                </a:solidFill>
              </a:rPr>
              <a:t>telephone</a:t>
            </a:r>
            <a:r>
              <a:rPr lang="en-US" dirty="0" smtClean="0"/>
              <a:t> eventually lead to the invention of the cell phone.  </a:t>
            </a:r>
          </a:p>
          <a:p>
            <a:r>
              <a:rPr lang="en-US" dirty="0" smtClean="0"/>
              <a:t>The </a:t>
            </a:r>
            <a:r>
              <a:rPr lang="en-US" dirty="0" smtClean="0">
                <a:solidFill>
                  <a:schemeClr val="bg1"/>
                </a:solidFill>
              </a:rPr>
              <a:t>cell phone </a:t>
            </a:r>
            <a:r>
              <a:rPr lang="en-US" dirty="0" smtClean="0"/>
              <a:t>invention expanded to of a variety of cell phone companies who have created an unique selection of cell phones.  </a:t>
            </a:r>
            <a:endParaRPr lang="en-US" dirty="0"/>
          </a:p>
        </p:txBody>
      </p:sp>
      <p:sp>
        <p:nvSpPr>
          <p:cNvPr id="2" name="Title 1"/>
          <p:cNvSpPr>
            <a:spLocks noGrp="1"/>
          </p:cNvSpPr>
          <p:nvPr>
            <p:ph type="title"/>
          </p:nvPr>
        </p:nvSpPr>
        <p:spPr/>
        <p:txBody>
          <a:bodyPr>
            <a:normAutofit/>
          </a:bodyPr>
          <a:lstStyle/>
          <a:p>
            <a:pPr algn="ctr"/>
            <a:r>
              <a:rPr lang="en-US" dirty="0" smtClean="0"/>
              <a:t>How </a:t>
            </a:r>
            <a:r>
              <a:rPr lang="en-US" dirty="0" smtClean="0"/>
              <a:t>Does This Show </a:t>
            </a:r>
            <a:r>
              <a:rPr lang="en-US" dirty="0" smtClean="0"/>
              <a:t>Evolution?</a:t>
            </a:r>
            <a:endParaRPr lang="en-US" dirty="0"/>
          </a:p>
        </p:txBody>
      </p:sp>
    </p:spTree>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telegraph.jpg"/>
          <p:cNvPicPr>
            <a:picLocks noChangeAspect="1"/>
          </p:cNvPicPr>
          <p:nvPr/>
        </p:nvPicPr>
        <p:blipFill>
          <a:blip r:embed="rId2" cstate="print"/>
          <a:stretch>
            <a:fillRect/>
          </a:stretch>
        </p:blipFill>
        <p:spPr>
          <a:xfrm>
            <a:off x="228600" y="228600"/>
            <a:ext cx="3124200" cy="2343150"/>
          </a:xfrm>
          <a:prstGeom prst="rect">
            <a:avLst/>
          </a:prstGeom>
          <a:ln>
            <a:noFill/>
          </a:ln>
          <a:effectLst>
            <a:outerShdw blurRad="190500" algn="tl" rotWithShape="0">
              <a:srgbClr val="000000">
                <a:alpha val="70000"/>
              </a:srgbClr>
            </a:outerShdw>
          </a:effectLst>
        </p:spPr>
      </p:pic>
      <p:pic>
        <p:nvPicPr>
          <p:cNvPr id="5" name="Picture 4" descr="electricity girl.jpg"/>
          <p:cNvPicPr>
            <a:picLocks noChangeAspect="1"/>
          </p:cNvPicPr>
          <p:nvPr/>
        </p:nvPicPr>
        <p:blipFill>
          <a:blip r:embed="rId3" cstate="print"/>
          <a:stretch>
            <a:fillRect/>
          </a:stretch>
        </p:blipFill>
        <p:spPr>
          <a:xfrm>
            <a:off x="6934200" y="4419600"/>
            <a:ext cx="1950720" cy="2267712"/>
          </a:xfrm>
          <a:prstGeom prst="rect">
            <a:avLst/>
          </a:prstGeom>
          <a:ln>
            <a:noFill/>
          </a:ln>
          <a:effectLst>
            <a:outerShdw blurRad="190500" algn="tl" rotWithShape="0">
              <a:srgbClr val="000000">
                <a:alpha val="70000"/>
              </a:srgbClr>
            </a:outerShdw>
          </a:effectLst>
        </p:spPr>
      </p:pic>
      <p:pic>
        <p:nvPicPr>
          <p:cNvPr id="10" name="Picture 9" descr="martincooper.jpg"/>
          <p:cNvPicPr>
            <a:picLocks noChangeAspect="1"/>
          </p:cNvPicPr>
          <p:nvPr/>
        </p:nvPicPr>
        <p:blipFill>
          <a:blip r:embed="rId4" cstate="print"/>
          <a:stretch>
            <a:fillRect/>
          </a:stretch>
        </p:blipFill>
        <p:spPr>
          <a:xfrm>
            <a:off x="2438400" y="1676400"/>
            <a:ext cx="3924300" cy="3733800"/>
          </a:xfrm>
          <a:prstGeom prst="rect">
            <a:avLst/>
          </a:prstGeom>
          <a:ln>
            <a:noFill/>
          </a:ln>
          <a:effectLst>
            <a:softEdge rad="317500"/>
          </a:effectLst>
        </p:spPr>
      </p:pic>
      <p:pic>
        <p:nvPicPr>
          <p:cNvPr id="17" name="Picture 16" descr="phone.jpg"/>
          <p:cNvPicPr>
            <a:picLocks noChangeAspect="1"/>
          </p:cNvPicPr>
          <p:nvPr/>
        </p:nvPicPr>
        <p:blipFill>
          <a:blip r:embed="rId5" cstate="print"/>
          <a:stretch>
            <a:fillRect/>
          </a:stretch>
        </p:blipFill>
        <p:spPr>
          <a:xfrm>
            <a:off x="6705600" y="152400"/>
            <a:ext cx="2262187" cy="1397000"/>
          </a:xfrm>
          <a:prstGeom prst="rect">
            <a:avLst/>
          </a:prstGeom>
          <a:effectLst>
            <a:softEdge rad="127000"/>
          </a:effectLst>
        </p:spPr>
      </p:pic>
      <p:pic>
        <p:nvPicPr>
          <p:cNvPr id="14" name="Picture 13" descr="blackberry.jpg"/>
          <p:cNvPicPr>
            <a:picLocks noChangeAspect="1"/>
          </p:cNvPicPr>
          <p:nvPr/>
        </p:nvPicPr>
        <p:blipFill>
          <a:blip r:embed="rId6" cstate="print"/>
          <a:stretch>
            <a:fillRect/>
          </a:stretch>
        </p:blipFill>
        <p:spPr>
          <a:xfrm>
            <a:off x="7848600" y="2819400"/>
            <a:ext cx="1295400" cy="1295400"/>
          </a:xfrm>
          <a:prstGeom prst="rect">
            <a:avLst/>
          </a:prstGeom>
          <a:effectLst>
            <a:softEdge rad="317500"/>
          </a:effectLst>
        </p:spPr>
      </p:pic>
      <p:pic>
        <p:nvPicPr>
          <p:cNvPr id="18" name="Picture 17" descr="Phonee.jpg"/>
          <p:cNvPicPr>
            <a:picLocks noChangeAspect="1"/>
          </p:cNvPicPr>
          <p:nvPr/>
        </p:nvPicPr>
        <p:blipFill>
          <a:blip r:embed="rId7" cstate="print">
            <a:grayscl/>
          </a:blip>
          <a:stretch>
            <a:fillRect/>
          </a:stretch>
        </p:blipFill>
        <p:spPr>
          <a:xfrm>
            <a:off x="152400" y="4572000"/>
            <a:ext cx="2001598" cy="1993900"/>
          </a:xfrm>
          <a:prstGeom prst="foldedCorner">
            <a:avLst/>
          </a:prstGeom>
          <a:noFill/>
          <a:ln>
            <a:noFill/>
          </a:ln>
          <a:effectLst>
            <a:softEdge rad="317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lgn="just">
              <a:buNone/>
            </a:pPr>
            <a:r>
              <a:rPr lang="en-US" sz="2900" dirty="0" smtClean="0">
                <a:solidFill>
                  <a:schemeClr val="bg1"/>
                </a:solidFill>
              </a:rPr>
              <a:t>Information</a:t>
            </a:r>
          </a:p>
          <a:p>
            <a:pPr algn="just"/>
            <a:r>
              <a:rPr lang="en-US" sz="2900" dirty="0" smtClean="0"/>
              <a:t>inventors.about.com/</a:t>
            </a:r>
            <a:r>
              <a:rPr lang="en-US" sz="2900" dirty="0" err="1" smtClean="0"/>
              <a:t>cs</a:t>
            </a:r>
            <a:r>
              <a:rPr lang="en-US" sz="2900" dirty="0" smtClean="0"/>
              <a:t>/</a:t>
            </a:r>
            <a:r>
              <a:rPr lang="en-US" sz="2900" dirty="0" err="1" smtClean="0"/>
              <a:t>inventorsalphabet</a:t>
            </a:r>
            <a:r>
              <a:rPr lang="en-US" sz="2900" dirty="0" smtClean="0"/>
              <a:t>/.../</a:t>
            </a:r>
            <a:r>
              <a:rPr lang="en-US" sz="2900" dirty="0" smtClean="0"/>
              <a:t>martin_cooper.htm</a:t>
            </a:r>
          </a:p>
          <a:p>
            <a:pPr algn="just"/>
            <a:r>
              <a:rPr lang="en-US" sz="2900" dirty="0" smtClean="0"/>
              <a:t>www.cellular.co.za/cellphone_inventor.htm</a:t>
            </a:r>
          </a:p>
          <a:p>
            <a:pPr algn="just"/>
            <a:r>
              <a:rPr lang="en-US" sz="2900" dirty="0" smtClean="0"/>
              <a:t>inventors.about.com/library/inventors/bledison.htm</a:t>
            </a:r>
          </a:p>
          <a:p>
            <a:pPr algn="just"/>
            <a:r>
              <a:rPr lang="en-US" sz="2900" dirty="0" smtClean="0"/>
              <a:t>www.electricityforum.com/electricity-history.html</a:t>
            </a:r>
          </a:p>
          <a:p>
            <a:pPr algn="just"/>
            <a:r>
              <a:rPr lang="en-US" sz="2900" dirty="0" smtClean="0"/>
              <a:t>inventors.about.com/</a:t>
            </a:r>
            <a:r>
              <a:rPr lang="en-US" sz="2900" dirty="0" err="1" smtClean="0"/>
              <a:t>od</a:t>
            </a:r>
            <a:r>
              <a:rPr lang="en-US" sz="2900" dirty="0" smtClean="0"/>
              <a:t>/</a:t>
            </a:r>
            <a:r>
              <a:rPr lang="en-US" sz="2900" dirty="0" err="1" smtClean="0"/>
              <a:t>tstartinventions</a:t>
            </a:r>
            <a:r>
              <a:rPr lang="en-US" sz="2900" dirty="0" smtClean="0"/>
              <a:t>/a/telegraph.htm</a:t>
            </a:r>
          </a:p>
          <a:p>
            <a:pPr algn="just"/>
            <a:r>
              <a:rPr lang="en-US" sz="2900" dirty="0" smtClean="0"/>
              <a:t>people.seas.harvard.edu/~</a:t>
            </a:r>
            <a:r>
              <a:rPr lang="en-US" sz="2900" dirty="0" err="1" smtClean="0"/>
              <a:t>jones</a:t>
            </a:r>
            <a:r>
              <a:rPr lang="en-US" sz="2900" dirty="0" smtClean="0"/>
              <a:t>/cscie129/.../</a:t>
            </a:r>
            <a:r>
              <a:rPr lang="en-US" sz="2900" dirty="0" smtClean="0"/>
              <a:t>chappe.html</a:t>
            </a:r>
          </a:p>
          <a:p>
            <a:pPr algn="just"/>
            <a:r>
              <a:rPr lang="en-US" sz="2900" dirty="0" smtClean="0"/>
              <a:t>web.mit.edu/invent/</a:t>
            </a:r>
            <a:r>
              <a:rPr lang="en-US" sz="2900" dirty="0" err="1" smtClean="0"/>
              <a:t>iow</a:t>
            </a:r>
            <a:r>
              <a:rPr lang="en-US" sz="2900" dirty="0" smtClean="0"/>
              <a:t>/morse.html </a:t>
            </a:r>
            <a:endParaRPr lang="en-US" sz="2900" dirty="0" smtClean="0"/>
          </a:p>
          <a:p>
            <a:pPr algn="just">
              <a:buNone/>
            </a:pPr>
            <a:r>
              <a:rPr lang="en-US" sz="2900" dirty="0" smtClean="0">
                <a:solidFill>
                  <a:schemeClr val="bg1"/>
                </a:solidFill>
              </a:rPr>
              <a:t>Images</a:t>
            </a:r>
          </a:p>
          <a:p>
            <a:pPr algn="just"/>
            <a:r>
              <a:rPr lang="en-US" sz="2900" dirty="0" smtClean="0"/>
              <a:t>Thomasedisonfacts.com</a:t>
            </a:r>
          </a:p>
          <a:p>
            <a:pPr algn="just"/>
            <a:r>
              <a:rPr lang="en-US" sz="2900" dirty="0" smtClean="0"/>
              <a:t>Archives.gov</a:t>
            </a:r>
          </a:p>
          <a:p>
            <a:pPr algn="just"/>
            <a:r>
              <a:rPr lang="en-US" sz="2900" dirty="0" smtClean="0"/>
              <a:t>toomanymornings.com</a:t>
            </a:r>
          </a:p>
          <a:p>
            <a:pPr algn="just"/>
            <a:r>
              <a:rPr lang="en-US" sz="2900" dirty="0" smtClean="0"/>
              <a:t>solarnavigator.net</a:t>
            </a:r>
          </a:p>
          <a:p>
            <a:pPr algn="just"/>
            <a:r>
              <a:rPr lang="en-US" sz="2900" dirty="0" smtClean="0"/>
              <a:t>thinkdigit.com</a:t>
            </a:r>
          </a:p>
          <a:p>
            <a:pPr algn="just"/>
            <a:r>
              <a:rPr lang="en-US" sz="2900" dirty="0" smtClean="0"/>
              <a:t>devicedaily.com</a:t>
            </a:r>
          </a:p>
          <a:p>
            <a:endParaRPr lang="en-US" dirty="0"/>
          </a:p>
        </p:txBody>
      </p:sp>
      <p:sp>
        <p:nvSpPr>
          <p:cNvPr id="2" name="Title 1"/>
          <p:cNvSpPr>
            <a:spLocks noGrp="1"/>
          </p:cNvSpPr>
          <p:nvPr>
            <p:ph type="title"/>
          </p:nvPr>
        </p:nvSpPr>
        <p:spPr/>
        <p:txBody>
          <a:bodyPr/>
          <a:lstStyle/>
          <a:p>
            <a:pPr algn="ctr"/>
            <a:r>
              <a:rPr lang="en-US" dirty="0" smtClean="0"/>
              <a:t>Bibliography</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1666</TotalTime>
  <Words>533</Words>
  <Application>Microsoft Office PowerPoint</Application>
  <PresentationFormat>On-screen Show (4:3)</PresentationFormat>
  <Paragraphs>51</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The History of the Telephone</vt:lpstr>
      <vt:lpstr>The Inventors</vt:lpstr>
      <vt:lpstr>The Invention of Electricity</vt:lpstr>
      <vt:lpstr>The Invention of the Telegraph</vt:lpstr>
      <vt:lpstr>The Invention of the Telephone</vt:lpstr>
      <vt:lpstr>The Invention of the Cell Phone</vt:lpstr>
      <vt:lpstr>How Does This Show Evolution?</vt:lpstr>
      <vt:lpstr>Slide 8</vt:lpstr>
      <vt:lpstr>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Telephone</dc:title>
  <dc:creator>student</dc:creator>
  <cp:lastModifiedBy>Keira</cp:lastModifiedBy>
  <cp:revision>61</cp:revision>
  <dcterms:created xsi:type="dcterms:W3CDTF">2010-09-21T19:34:13Z</dcterms:created>
  <dcterms:modified xsi:type="dcterms:W3CDTF">2010-09-24T03:33:33Z</dcterms:modified>
</cp:coreProperties>
</file>